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8288000" cx="13716000"/>
  <p:notesSz cx="6858000" cy="9144000"/>
  <p:embeddedFontLst>
    <p:embeddedFont>
      <p:font typeface="Century Gothic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60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60" orient="horz"/>
        <p:guide pos="43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CenturyGothic-boldItalic.fntdata"/><Relationship Id="rId9" Type="http://schemas.openxmlformats.org/officeDocument/2006/relationships/font" Target="fonts/CenturyGothic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CenturyGothic-regular.fntdata"/><Relationship Id="rId8" Type="http://schemas.openxmlformats.org/officeDocument/2006/relationships/font" Target="fonts/CenturyGothi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2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f45b6a97e_0_57:notes"/>
          <p:cNvSpPr/>
          <p:nvPr>
            <p:ph idx="2" type="sldImg"/>
          </p:nvPr>
        </p:nvSpPr>
        <p:spPr>
          <a:xfrm>
            <a:off x="2143442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f45b6a97e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467563" y="2647378"/>
            <a:ext cx="12781200" cy="72981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467550" y="10076889"/>
            <a:ext cx="12781200" cy="28185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467550" y="3932889"/>
            <a:ext cx="12781200" cy="69813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467550" y="11207911"/>
            <a:ext cx="12781200" cy="46248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93700" lvl="0" marL="457200" algn="ctr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55600" lvl="1" marL="9144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algn="ctr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algn="ctr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67550" y="7647467"/>
            <a:ext cx="12781200" cy="29928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467550" y="4097689"/>
            <a:ext cx="12781200" cy="12147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467550" y="4097689"/>
            <a:ext cx="5999700" cy="12147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248600" y="4097689"/>
            <a:ext cx="5999700" cy="12147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467550" y="1975467"/>
            <a:ext cx="4212000" cy="26868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467550" y="4940800"/>
            <a:ext cx="4212000" cy="113043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735375" y="1600533"/>
            <a:ext cx="9551400" cy="145452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858000" y="-444"/>
            <a:ext cx="68580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31200" lIns="131200" spcFirstLastPara="1" rIns="131200" wrap="square" tIns="131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98250" y="4384622"/>
            <a:ext cx="6067500" cy="5270100"/>
          </a:xfrm>
          <a:prstGeom prst="rect">
            <a:avLst/>
          </a:prstGeom>
        </p:spPr>
        <p:txBody>
          <a:bodyPr anchorCtr="0" anchor="b" bIns="131200" lIns="131200" spcFirstLastPara="1" rIns="131200" wrap="square" tIns="1312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98250" y="9966489"/>
            <a:ext cx="6067500" cy="4391700"/>
          </a:xfrm>
          <a:prstGeom prst="rect">
            <a:avLst/>
          </a:prstGeom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7409250" y="2574489"/>
            <a:ext cx="5755800" cy="13138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indent="-393700" lvl="0" marL="457200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67550" y="15042044"/>
            <a:ext cx="8998500" cy="21513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67550" y="1582311"/>
            <a:ext cx="12781200" cy="20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1200" lIns="131200" spcFirstLastPara="1" rIns="131200" wrap="square" tIns="1312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67550" y="4097689"/>
            <a:ext cx="12781200" cy="121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31200" lIns="131200" spcFirstLastPara="1" rIns="131200" wrap="square" tIns="131200">
            <a:normAutofit/>
          </a:bodyPr>
          <a:lstStyle>
            <a:lvl1pPr indent="-39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Char char="●"/>
              <a:defRPr sz="2600">
                <a:solidFill>
                  <a:schemeClr val="dk2"/>
                </a:solidFill>
              </a:defRPr>
            </a:lvl1pPr>
            <a:lvl2pPr indent="-3556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2pPr>
            <a:lvl3pPr indent="-3556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3pPr>
            <a:lvl4pPr indent="-3556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4pPr>
            <a:lvl5pPr indent="-3556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5pPr>
            <a:lvl6pPr indent="-3556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6pPr>
            <a:lvl7pPr indent="-3556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7pPr>
            <a:lvl8pPr indent="-3556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○"/>
              <a:defRPr sz="2000">
                <a:solidFill>
                  <a:schemeClr val="dk2"/>
                </a:solidFill>
              </a:defRPr>
            </a:lvl8pPr>
            <a:lvl9pPr indent="-3556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2708687" y="16580326"/>
            <a:ext cx="823200" cy="13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1200" lIns="131200" spcFirstLastPara="1" rIns="131200" wrap="square" tIns="131200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13700" y="2849125"/>
            <a:ext cx="12236100" cy="23793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31200" lIns="131200" spcFirstLastPara="1" rIns="131200" wrap="square" tIns="1312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Grade-Level Events</a:t>
            </a:r>
            <a:endParaRPr b="1" sz="2000" u="sng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September 23rd:  Picture Day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September 26th: No School (Professional Development)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October 1-2:  Parent Teacher Conferences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October 3: No School (PTC Comp Day)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●"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October 9: Field Trip to Hogle Zoo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243025" y="448575"/>
            <a:ext cx="98541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Kindergarten Family Newsletter</a:t>
            </a:r>
            <a:endParaRPr b="1" sz="5000">
              <a:solidFill>
                <a:schemeClr val="accen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Mission: </a:t>
            </a:r>
            <a:r>
              <a:rPr lang="en" sz="2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 Meadows Falcons are growing to be resilient, lifelong learners.</a:t>
            </a:r>
            <a:endParaRPr b="1" sz="2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Date:  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September 2, 2025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13700" y="5503475"/>
            <a:ext cx="5983500" cy="47082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Math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I can write and recognize numbers 1-10 out of order.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:  Sometimes have your child write the numbers in order, other times tell them a number out of order and have them write it.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037300" y="9286575"/>
            <a:ext cx="5983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6966200" y="5503475"/>
            <a:ext cx="5983500" cy="4708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Language Arts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I can say the letter name and sound for all letters in the alphabet (both uppercase and lowercase). *See Planet Kindergarten Goal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You can help your child practice different ways. Variation is important. 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*Say a letter name or sound and have your child write it. (chalk, white board, markers)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*Make flashcards with letters. Lay them on the floor. Say a name/sound and have your child find it. They can tap it, jump on it, or place a small toy on it. 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**Read with your child every day!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3700" y="347175"/>
            <a:ext cx="2379277" cy="23793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/>
        </p:nvSpPr>
        <p:spPr>
          <a:xfrm>
            <a:off x="745100" y="10534725"/>
            <a:ext cx="5983500" cy="47082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Trees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-We are learning about trees and their parts. How animals and people use them and how they affect the environment.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: Go for a walk and look at how the tree is changing with the season. Look for how animals are using the tree and how the trees interact with their environment.  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6966200" y="10534725"/>
            <a:ext cx="5983500" cy="4708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Social Studies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Focus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I can show good ways to behave at home and in my classroom.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Example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Talk about our class rules.  Have your child give examples of following the rules and examples of not following the rules.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Class Rules</a:t>
            </a:r>
            <a:endParaRPr sz="2000" u="sng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follow adult directions the first time.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keep our bodies, objects, and hurtful words to ourselves.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respect adults, peers, and property.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are prepared.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are where we are suppose to be.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713700" y="15489775"/>
            <a:ext cx="12288600" cy="22050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 u="sng">
                <a:latin typeface="Century Gothic"/>
                <a:ea typeface="Century Gothic"/>
                <a:cs typeface="Century Gothic"/>
                <a:sym typeface="Century Gothic"/>
              </a:rPr>
              <a:t>Family Connection/Additional Information</a:t>
            </a:r>
            <a:endParaRPr b="1" sz="2000" u="sng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We are focusing a lot on letter and number formation.  It is important for students to follow the correct “path of motion”.  Please see above for the correct “path of motion” when </a:t>
            </a:r>
            <a:r>
              <a:rPr lang="en" sz="2000">
                <a:latin typeface="Century Gothic"/>
                <a:ea typeface="Century Gothic"/>
                <a:cs typeface="Century Gothic"/>
                <a:sym typeface="Century Gothic"/>
              </a:rPr>
              <a:t>writing numbers.  The correct “path of motion” for letters is on the back of this newsletter.  You can also help your child hold their pencil correctly.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20496" y="7726174"/>
            <a:ext cx="5232704" cy="237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